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0" r:id="rId2"/>
    <p:sldId id="256" r:id="rId3"/>
    <p:sldId id="257" r:id="rId4"/>
    <p:sldId id="258" r:id="rId5"/>
    <p:sldId id="259" r:id="rId6"/>
    <p:sldId id="261" r:id="rId7"/>
    <p:sldId id="265" r:id="rId8"/>
    <p:sldId id="262" r:id="rId9"/>
    <p:sldId id="270" r:id="rId10"/>
    <p:sldId id="263" r:id="rId11"/>
    <p:sldId id="267" r:id="rId12"/>
    <p:sldId id="264" r:id="rId13"/>
    <p:sldId id="268" r:id="rId14"/>
    <p:sldId id="266" r:id="rId15"/>
    <p:sldId id="269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77E52302-974D-43F3-97DD-CB8919A1B6ED}">
          <p14:sldIdLst>
            <p14:sldId id="260"/>
            <p14:sldId id="256"/>
            <p14:sldId id="257"/>
            <p14:sldId id="258"/>
            <p14:sldId id="259"/>
            <p14:sldId id="261"/>
            <p14:sldId id="265"/>
            <p14:sldId id="262"/>
            <p14:sldId id="270"/>
            <p14:sldId id="263"/>
            <p14:sldId id="267"/>
            <p14:sldId id="264"/>
            <p14:sldId id="268"/>
            <p14:sldId id="266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783C"/>
    <a:srgbClr val="6BB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249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9B4FF-D47E-480C-B0A1-E4C14C9978A3}" type="datetimeFigureOut">
              <a:rPr lang="es-AR" smtClean="0"/>
              <a:t>4/4/2020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FC531-1290-452F-8655-3404E7DE163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396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0448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9364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3657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764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086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299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2316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4546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01861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2360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763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67944-A63A-4C0E-B2A7-9FDE28513B12}" type="datetimeFigureOut">
              <a:rPr lang="es-ES" smtClean="0"/>
              <a:t>04/04/2020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1671F-AB73-43E4-AF8F-85F85CC2FA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22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as.org/es/" TargetMode="External"/><Relationship Id="rId2" Type="http://schemas.openxmlformats.org/officeDocument/2006/relationships/hyperlink" Target="http://www.corteidh.or.cr/index.cf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oas.org/es/cidh/docs/folleto/CIDHFolleto_esp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327CD12-A6CF-489C-ADCF-17D7E56C7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4E48C8E-1009-4750-9630-436223C9EE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70ACFF1E-E5E6-43E9-A5B7-33E0BEBD6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>
              <a:extLst>
                <a:ext uri="{FF2B5EF4-FFF2-40B4-BE49-F238E27FC236}">
                  <a16:creationId xmlns:a16="http://schemas.microsoft.com/office/drawing/2014/main" id="{C217FABC-C638-4392-847B-1D5D24ACF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>
              <a:extLst>
                <a:ext uri="{FF2B5EF4-FFF2-40B4-BE49-F238E27FC236}">
                  <a16:creationId xmlns:a16="http://schemas.microsoft.com/office/drawing/2014/main" id="{5F4D7986-89F7-4A82-BCE1-D3748FA19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086EDA91-62A8-4A58-8FD1-50579B98CC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>
              <a:extLst>
                <a:ext uri="{FF2B5EF4-FFF2-40B4-BE49-F238E27FC236}">
                  <a16:creationId xmlns:a16="http://schemas.microsoft.com/office/drawing/2014/main" id="{D2FE2666-E34E-4114-988D-0D6E0E7EFE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>
              <a:extLst>
                <a:ext uri="{FF2B5EF4-FFF2-40B4-BE49-F238E27FC236}">
                  <a16:creationId xmlns:a16="http://schemas.microsoft.com/office/drawing/2014/main" id="{30447EE7-0C29-4B15-AABB-C0C4A8F6A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>
              <a:extLst>
                <a:ext uri="{FF2B5EF4-FFF2-40B4-BE49-F238E27FC236}">
                  <a16:creationId xmlns:a16="http://schemas.microsoft.com/office/drawing/2014/main" id="{D5347D5C-1205-4D74-AA55-A6AC8C781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>
              <a:extLst>
                <a:ext uri="{FF2B5EF4-FFF2-40B4-BE49-F238E27FC236}">
                  <a16:creationId xmlns:a16="http://schemas.microsoft.com/office/drawing/2014/main" id="{13696D3F-405F-490D-AF68-9BBDC7DDD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>
              <a:extLst>
                <a:ext uri="{FF2B5EF4-FFF2-40B4-BE49-F238E27FC236}">
                  <a16:creationId xmlns:a16="http://schemas.microsoft.com/office/drawing/2014/main" id="{8194048F-FCD0-4944-9723-14BFD0715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>
              <a:extLst>
                <a:ext uri="{FF2B5EF4-FFF2-40B4-BE49-F238E27FC236}">
                  <a16:creationId xmlns:a16="http://schemas.microsoft.com/office/drawing/2014/main" id="{F634E52A-02AD-4955-AA3F-8E8935F41F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5">
              <a:extLst>
                <a:ext uri="{FF2B5EF4-FFF2-40B4-BE49-F238E27FC236}">
                  <a16:creationId xmlns:a16="http://schemas.microsoft.com/office/drawing/2014/main" id="{99E661E3-26F4-4992-B424-91AAE0A00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6">
              <a:extLst>
                <a:ext uri="{FF2B5EF4-FFF2-40B4-BE49-F238E27FC236}">
                  <a16:creationId xmlns:a16="http://schemas.microsoft.com/office/drawing/2014/main" id="{65FC5C1D-91B5-4EBF-9A3E-BB5DC1E2A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7">
              <a:extLst>
                <a:ext uri="{FF2B5EF4-FFF2-40B4-BE49-F238E27FC236}">
                  <a16:creationId xmlns:a16="http://schemas.microsoft.com/office/drawing/2014/main" id="{6D39CDA7-D7D3-4FED-B2BA-40464AA42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8">
              <a:extLst>
                <a:ext uri="{FF2B5EF4-FFF2-40B4-BE49-F238E27FC236}">
                  <a16:creationId xmlns:a16="http://schemas.microsoft.com/office/drawing/2014/main" id="{F7F716E2-501F-47E8-9626-D9EC5492C1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9">
              <a:extLst>
                <a:ext uri="{FF2B5EF4-FFF2-40B4-BE49-F238E27FC236}">
                  <a16:creationId xmlns:a16="http://schemas.microsoft.com/office/drawing/2014/main" id="{3074FC5C-533A-4B99-8B9E-ED1C65AE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0">
              <a:extLst>
                <a:ext uri="{FF2B5EF4-FFF2-40B4-BE49-F238E27FC236}">
                  <a16:creationId xmlns:a16="http://schemas.microsoft.com/office/drawing/2014/main" id="{00EDCFC2-0B77-4D95-8F8E-DB60A85F2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1">
              <a:extLst>
                <a:ext uri="{FF2B5EF4-FFF2-40B4-BE49-F238E27FC236}">
                  <a16:creationId xmlns:a16="http://schemas.microsoft.com/office/drawing/2014/main" id="{974CB405-A36B-4456-9DE3-EBE212552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2">
              <a:extLst>
                <a:ext uri="{FF2B5EF4-FFF2-40B4-BE49-F238E27FC236}">
                  <a16:creationId xmlns:a16="http://schemas.microsoft.com/office/drawing/2014/main" id="{BD84B494-4095-4E61-B65F-34F5C6BC84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3">
              <a:extLst>
                <a:ext uri="{FF2B5EF4-FFF2-40B4-BE49-F238E27FC236}">
                  <a16:creationId xmlns:a16="http://schemas.microsoft.com/office/drawing/2014/main" id="{33484AA0-BE6E-4F8B-85CF-9C4C750FF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7D38E5F-6E59-41DA-B3CA-6AD28BF6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51970" y="3893141"/>
            <a:ext cx="6634256" cy="1771275"/>
            <a:chOff x="1669293" y="3893141"/>
            <a:chExt cx="8845667" cy="1771275"/>
          </a:xfrm>
        </p:grpSpPr>
        <p:sp>
          <p:nvSpPr>
            <p:cNvPr id="56" name="Isosceles Triangle 39">
              <a:extLst>
                <a:ext uri="{FF2B5EF4-FFF2-40B4-BE49-F238E27FC236}">
                  <a16:creationId xmlns:a16="http://schemas.microsoft.com/office/drawing/2014/main" id="{9AF9BC5C-44FD-4080-8C54-CC4E5F83FC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A884903-3516-494A-B966-3E7651567A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3893141"/>
              <a:ext cx="8845667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642339A-D49A-4DA9-8A99-E8623ECBF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427" y="3685030"/>
            <a:ext cx="6504221" cy="10229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sz="2500" dirty="0">
                <a:solidFill>
                  <a:srgbClr val="FFFFFE"/>
                </a:solidFill>
              </a:rPr>
              <a:t>Sistema Interamericano de Derechos Humanos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B54E20-DF5C-445C-80BC-59238C49D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9427" y="4707986"/>
            <a:ext cx="6505071" cy="522636"/>
          </a:xfrm>
        </p:spPr>
        <p:txBody>
          <a:bodyPr>
            <a:normAutofit/>
          </a:bodyPr>
          <a:lstStyle/>
          <a:p>
            <a:r>
              <a:rPr lang="es-AR" sz="1400">
                <a:solidFill>
                  <a:srgbClr val="FFFFFE"/>
                </a:solidFill>
              </a:rPr>
              <a:t>Prof: Augusto C. Ponce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2019510-1F68-48FE-8C72-905BF5582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1024" y="1179555"/>
            <a:ext cx="6638052" cy="26214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B0FD5F3-FD03-4729-933E-16A27DAAB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880" y="1200731"/>
            <a:ext cx="6385112" cy="2354263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2534887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17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511403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27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5274821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D74383-7FBF-432B-A5DA-0DEF5F93C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570" y="804328"/>
            <a:ext cx="4568484" cy="1205821"/>
          </a:xfrm>
        </p:spPr>
        <p:txBody>
          <a:bodyPr>
            <a:normAutofit/>
          </a:bodyPr>
          <a:lstStyle/>
          <a:p>
            <a:r>
              <a:rPr lang="es-AR" sz="3500" b="1">
                <a:solidFill>
                  <a:srgbClr val="FEFFFF"/>
                </a:solidFill>
              </a:rPr>
              <a:t>Corte Interamericana de Derechos Humanos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B83971-281E-4714-9E43-EC7F91E1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641" y="2494450"/>
            <a:ext cx="4330413" cy="39588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s-AR" sz="1500" dirty="0"/>
          </a:p>
          <a:p>
            <a:pPr>
              <a:lnSpc>
                <a:spcPct val="90000"/>
              </a:lnSpc>
            </a:pPr>
            <a:endParaRPr lang="es-AR" sz="1500" dirty="0"/>
          </a:p>
          <a:p>
            <a:pPr>
              <a:lnSpc>
                <a:spcPct val="90000"/>
              </a:lnSpc>
            </a:pPr>
            <a:r>
              <a:rPr lang="es-AR" sz="1600" dirty="0"/>
              <a:t>Creada por la CADH en 1969, sede en San José de Costa Rica</a:t>
            </a:r>
          </a:p>
          <a:p>
            <a:pPr>
              <a:lnSpc>
                <a:spcPct val="90000"/>
              </a:lnSpc>
            </a:pPr>
            <a:r>
              <a:rPr lang="es-AR" sz="1600" dirty="0"/>
              <a:t>Instalada en 1979</a:t>
            </a:r>
          </a:p>
          <a:p>
            <a:pPr marL="0" indent="0">
              <a:lnSpc>
                <a:spcPct val="90000"/>
              </a:lnSpc>
              <a:buNone/>
            </a:pPr>
            <a:endParaRPr lang="es-AR" sz="16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s-A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 composición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s-AR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Eduardo Ferrer Mac-</a:t>
            </a:r>
            <a:r>
              <a:rPr lang="es-AR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Gregor</a:t>
            </a: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Poisot</a:t>
            </a: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México;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Eduardo Vio </a:t>
            </a:r>
            <a:r>
              <a:rPr lang="es-AR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Grossim</a:t>
            </a: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Chile;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Humberto Sierra Porto, Colombia;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Elizabeth Odio Benito, Costa Rica;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Eugenio Raúl Zaffaroni, Argentina; 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Patricio Pazmiño Freire, Ecuador; 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s-A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Ricardo Pérez Manrique, Uruguay</a:t>
            </a:r>
          </a:p>
          <a:p>
            <a:pPr>
              <a:lnSpc>
                <a:spcPct val="90000"/>
              </a:lnSpc>
            </a:pPr>
            <a:endParaRPr lang="es-AR" sz="1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s-AR" sz="1500" dirty="0"/>
          </a:p>
          <a:p>
            <a:pPr>
              <a:lnSpc>
                <a:spcPct val="90000"/>
              </a:lnSpc>
            </a:pPr>
            <a:endParaRPr lang="es-AR" sz="1500" dirty="0"/>
          </a:p>
        </p:txBody>
      </p:sp>
      <p:pic>
        <p:nvPicPr>
          <p:cNvPr id="6" name="Marcador de contenido 15" descr="Imagen que contiene persona, exterior, de pie, edificio&#10;&#10;Descripción generada automáticamente">
            <a:extLst>
              <a:ext uri="{FF2B5EF4-FFF2-40B4-BE49-F238E27FC236}">
                <a16:creationId xmlns:a16="http://schemas.microsoft.com/office/drawing/2014/main" id="{97A80F79-901B-4528-A1E0-DD35AF5FA5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5" r="-3" b="-3"/>
          <a:stretch/>
        </p:blipFill>
        <p:spPr>
          <a:xfrm>
            <a:off x="5867853" y="2304980"/>
            <a:ext cx="3275004" cy="314024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482D06D-9372-4D2A-BEE7-308F8F9A9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2303" y="6309320"/>
            <a:ext cx="2776809" cy="42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86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B83971-281E-4714-9E43-EC7F91E1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2"/>
            <a:ext cx="5136536" cy="581325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AR" sz="1600" b="1" dirty="0"/>
              <a:t>Funciones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b="1" dirty="0"/>
              <a:t>Contenciosa</a:t>
            </a:r>
            <a:r>
              <a:rPr lang="es-AR" sz="1600" dirty="0"/>
              <a:t> (63.1 y 68.1 CADH)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Emisión de sentencia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Mecanismos de supervisión de sentencias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b="1" dirty="0"/>
              <a:t>Medidas provisionales </a:t>
            </a:r>
            <a:r>
              <a:rPr lang="es-AR" sz="1600" dirty="0"/>
              <a:t>(art. 63.2 CADH)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b="1" dirty="0"/>
              <a:t>Consultiva</a:t>
            </a:r>
            <a:r>
              <a:rPr lang="es-AR" sz="1600" dirty="0"/>
              <a:t>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Sobre la compatibilidad de la normas internas con la CADH (art. 64.2)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Interpretación de la CADH (art. 62.3) o de otros tratados de derechos humanos (art. 64.1 CADH)</a:t>
            </a:r>
          </a:p>
          <a:p>
            <a:pPr>
              <a:lnSpc>
                <a:spcPct val="90000"/>
              </a:lnSpc>
            </a:pPr>
            <a:r>
              <a:rPr lang="es-AR" sz="1600" b="1" dirty="0"/>
              <a:t>Instrumentos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CADH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Estatuto (1979)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Reglamento (2010)</a:t>
            </a:r>
          </a:p>
          <a:p>
            <a:pPr>
              <a:lnSpc>
                <a:spcPct val="90000"/>
              </a:lnSpc>
            </a:pPr>
            <a:endParaRPr lang="es-AR" sz="9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7FB3596-7AE8-473F-A342-8E778BBD0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38" y="71130"/>
            <a:ext cx="2887573" cy="579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7648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1B1F1DC7-9291-4EE6-915E-929F0080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640080"/>
            <a:ext cx="2322320" cy="5613236"/>
          </a:xfrm>
        </p:spPr>
        <p:txBody>
          <a:bodyPr anchor="ctr">
            <a:normAutofit/>
          </a:bodyPr>
          <a:lstStyle/>
          <a:p>
            <a:r>
              <a:rPr lang="es-AR" sz="3700" b="1">
                <a:solidFill>
                  <a:srgbClr val="FFFFFF"/>
                </a:solidFill>
              </a:rPr>
              <a:t>Sistema de denuncias ante la Corte IDH</a:t>
            </a:r>
          </a:p>
        </p:txBody>
      </p:sp>
      <p:sp>
        <p:nvSpPr>
          <p:cNvPr id="21" name="Marcador de contenido 20">
            <a:extLst>
              <a:ext uri="{FF2B5EF4-FFF2-40B4-BE49-F238E27FC236}">
                <a16:creationId xmlns:a16="http://schemas.microsoft.com/office/drawing/2014/main" id="{4F85A57D-D30A-4E33-92EE-7575BE4B3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2"/>
            <a:ext cx="5136536" cy="5613234"/>
          </a:xfrm>
        </p:spPr>
        <p:txBody>
          <a:bodyPr anchor="ctr">
            <a:normAutofit/>
          </a:bodyPr>
          <a:lstStyle/>
          <a:p>
            <a:r>
              <a:rPr lang="es-AR" sz="1700" b="1" dirty="0"/>
              <a:t>Legitimación activa: </a:t>
            </a:r>
          </a:p>
          <a:p>
            <a:pPr marL="0" indent="0">
              <a:buNone/>
            </a:pPr>
            <a:r>
              <a:rPr lang="es-AR" sz="1700" dirty="0"/>
              <a:t>Sólo los Estados Partes y la CIDH (las personas deben primero presentar su petición ante la CIDH)</a:t>
            </a:r>
          </a:p>
          <a:p>
            <a:pPr marL="0" indent="0">
              <a:buNone/>
            </a:pPr>
            <a:endParaRPr lang="es-AR" sz="1700" dirty="0"/>
          </a:p>
          <a:p>
            <a:r>
              <a:rPr lang="es-AR" sz="1700" b="1" dirty="0"/>
              <a:t>Legitimación pasiva: </a:t>
            </a:r>
          </a:p>
          <a:p>
            <a:pPr marL="0" indent="0">
              <a:buNone/>
            </a:pPr>
            <a:r>
              <a:rPr lang="es-AR" sz="1700" dirty="0"/>
              <a:t>Estados que han ratificado la CADH y han reconocido con anterioridad la competencia de la Corte IDH</a:t>
            </a:r>
          </a:p>
          <a:p>
            <a:endParaRPr lang="es-AR" sz="1700" dirty="0"/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5168086-6533-451E-A44A-99546EEC52EA}"/>
              </a:ext>
            </a:extLst>
          </p:cNvPr>
          <p:cNvSpPr txBox="1">
            <a:spLocks/>
          </p:cNvSpPr>
          <p:nvPr/>
        </p:nvSpPr>
        <p:spPr>
          <a:xfrm>
            <a:off x="457200" y="54983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AR" sz="3600" b="1" dirty="0">
              <a:solidFill>
                <a:srgbClr val="43783C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9F1696-51BC-4D40-964A-8BC4BF9EA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76" y="176059"/>
            <a:ext cx="2577344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6090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090443F-3B27-4484-8465-3507651E2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2"/>
            <a:ext cx="5136536" cy="6217918"/>
          </a:xfrm>
        </p:spPr>
        <p:txBody>
          <a:bodyPr anchor="ctr"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endParaRPr lang="es-AR" sz="1100" b="1" dirty="0"/>
          </a:p>
          <a:p>
            <a:pPr marL="0" lvl="0" indent="0">
              <a:lnSpc>
                <a:spcPct val="90000"/>
              </a:lnSpc>
              <a:buNone/>
            </a:pPr>
            <a:r>
              <a:rPr lang="es-AR" sz="1600" b="1" dirty="0"/>
              <a:t>Jurisprudencia sobre Argentina</a:t>
            </a:r>
          </a:p>
          <a:p>
            <a:pPr marL="0" lvl="0" indent="0">
              <a:lnSpc>
                <a:spcPct val="90000"/>
              </a:lnSpc>
              <a:buNone/>
            </a:pPr>
            <a:endParaRPr lang="es-AR" sz="1600" b="1" dirty="0"/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</a:t>
            </a:r>
            <a:r>
              <a:rPr lang="es-AR" sz="1600" b="1" dirty="0" err="1"/>
              <a:t>Mémoli</a:t>
            </a:r>
            <a:r>
              <a:rPr lang="es-AR" sz="1600" b="1" dirty="0"/>
              <a:t> Vs. Argentina </a:t>
            </a:r>
            <a:r>
              <a:rPr lang="es-AR" sz="1600" dirty="0"/>
              <a:t>(22/8/2013). 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Mendoza y otros Vs. Argentina</a:t>
            </a:r>
            <a:r>
              <a:rPr lang="es-AR" sz="1600" dirty="0"/>
              <a:t>. (14/5/2013). 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Mohamed Vs. Argentina</a:t>
            </a:r>
            <a:r>
              <a:rPr lang="es-AR" sz="1600" dirty="0"/>
              <a:t>. (23/11/2012). 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</a:t>
            </a:r>
            <a:r>
              <a:rPr lang="es-AR" sz="1600" b="1" dirty="0" err="1"/>
              <a:t>Furlan</a:t>
            </a:r>
            <a:r>
              <a:rPr lang="es-AR" sz="1600" b="1" dirty="0"/>
              <a:t> y familiares Vs. Argentina</a:t>
            </a:r>
            <a:r>
              <a:rPr lang="es-AR" sz="1600" dirty="0"/>
              <a:t>. (31/8/2012). 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</a:t>
            </a:r>
            <a:r>
              <a:rPr lang="es-AR" sz="1600" b="1" dirty="0" err="1"/>
              <a:t>Fornerón</a:t>
            </a:r>
            <a:r>
              <a:rPr lang="es-AR" sz="1600" b="1" dirty="0"/>
              <a:t> e hija Vs. Argentina</a:t>
            </a:r>
            <a:r>
              <a:rPr lang="es-AR" sz="1600" dirty="0"/>
              <a:t>. (27/4/2012). 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</a:t>
            </a:r>
            <a:r>
              <a:rPr lang="es-AR" sz="1600" b="1" dirty="0" err="1"/>
              <a:t>Fontevecchia</a:t>
            </a:r>
            <a:r>
              <a:rPr lang="es-AR" sz="1600" b="1" dirty="0"/>
              <a:t> y </a:t>
            </a:r>
            <a:r>
              <a:rPr lang="es-AR" sz="1600" b="1" dirty="0" err="1"/>
              <a:t>D`Amico</a:t>
            </a:r>
            <a:r>
              <a:rPr lang="es-AR" sz="1600" b="1" dirty="0"/>
              <a:t> Vs. Argentina</a:t>
            </a:r>
            <a:r>
              <a:rPr lang="es-AR" sz="1600" dirty="0"/>
              <a:t>. (29/11/2011). 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</a:t>
            </a:r>
            <a:r>
              <a:rPr lang="es-AR" sz="1600" b="1" dirty="0" err="1"/>
              <a:t>Kimel</a:t>
            </a:r>
            <a:r>
              <a:rPr lang="es-AR" sz="1600" b="1" dirty="0"/>
              <a:t> Vs. Argentina</a:t>
            </a:r>
            <a:r>
              <a:rPr lang="es-AR" sz="1600" dirty="0"/>
              <a:t>. (2/5/2008).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Bueno Alves Vs. Argentina</a:t>
            </a:r>
            <a:r>
              <a:rPr lang="es-AR" sz="1600" dirty="0"/>
              <a:t>. (11/5/2007). 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Bulacio Vs. Argentina</a:t>
            </a:r>
            <a:r>
              <a:rPr lang="es-AR" sz="1600" dirty="0"/>
              <a:t>. (18/9/2003).</a:t>
            </a:r>
          </a:p>
          <a:p>
            <a:pPr lvl="0">
              <a:lnSpc>
                <a:spcPct val="90000"/>
              </a:lnSpc>
            </a:pPr>
            <a:r>
              <a:rPr lang="es-AR" sz="1600" dirty="0"/>
              <a:t>Corte IDH. </a:t>
            </a:r>
            <a:r>
              <a:rPr lang="es-AR" sz="1600" b="1" dirty="0"/>
              <a:t>Caso Cantos Vs. Argentina</a:t>
            </a:r>
            <a:r>
              <a:rPr lang="es-AR" sz="1600" dirty="0"/>
              <a:t>. (28/11/2002). </a:t>
            </a:r>
          </a:p>
          <a:p>
            <a:pPr>
              <a:lnSpc>
                <a:spcPct val="90000"/>
              </a:lnSpc>
            </a:pPr>
            <a:endParaRPr lang="es-AR" sz="11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5FEB9D-8A06-471F-87E1-CA25550E1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7" y="211457"/>
            <a:ext cx="2915816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77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92044EA2-266C-4AA0-8AC8-C15301119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2"/>
            <a:ext cx="5136536" cy="5093174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es-AR" sz="1600" b="1" dirty="0"/>
              <a:t>La obligatoriedad de los fallos de la Corte IDH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s-AR" sz="1600" dirty="0"/>
          </a:p>
          <a:p>
            <a:pPr algn="just">
              <a:lnSpc>
                <a:spcPct val="90000"/>
              </a:lnSpc>
            </a:pPr>
            <a:r>
              <a:rPr lang="es-AR" sz="1600" dirty="0"/>
              <a:t>La Argentina es parte de la CADH desde el 5/9/1984 y desde esa fecha reconoció la competencia de la Corte IDH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s-AR" sz="1600" dirty="0"/>
          </a:p>
          <a:p>
            <a:pPr algn="just">
              <a:lnSpc>
                <a:spcPct val="90000"/>
              </a:lnSpc>
            </a:pPr>
            <a:r>
              <a:rPr lang="es-AR" sz="1600" b="1" dirty="0"/>
              <a:t>Art. 75 inc. 22 CN</a:t>
            </a:r>
          </a:p>
          <a:p>
            <a:pPr algn="just">
              <a:lnSpc>
                <a:spcPct val="90000"/>
              </a:lnSpc>
            </a:pPr>
            <a:endParaRPr lang="es-AR" sz="1600" dirty="0"/>
          </a:p>
          <a:p>
            <a:pPr algn="just">
              <a:lnSpc>
                <a:spcPct val="90000"/>
              </a:lnSpc>
            </a:pPr>
            <a:r>
              <a:rPr lang="es-AR" sz="1600" b="1" dirty="0"/>
              <a:t>Jurisprudencia de la CSJN</a:t>
            </a:r>
            <a:r>
              <a:rPr lang="es-AR" sz="1600" dirty="0"/>
              <a:t>: </a:t>
            </a:r>
            <a:r>
              <a:rPr lang="es-AR" sz="1600" i="1" dirty="0"/>
              <a:t>“la jurisprudencia de la Corte IDH constituye una insoslayable pauta de interpretación” </a:t>
            </a:r>
            <a:endParaRPr lang="es-AR" sz="1600" dirty="0"/>
          </a:p>
          <a:p>
            <a:pPr lvl="1"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 err="1"/>
              <a:t>Mazzeo</a:t>
            </a:r>
            <a:r>
              <a:rPr lang="es-AR" sz="1600" dirty="0"/>
              <a:t> (2007) y Videla (2010)</a:t>
            </a:r>
          </a:p>
          <a:p>
            <a:pPr lvl="1"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/>
              <a:t>Simón (2005) y Arancibia Clavel (2005)</a:t>
            </a:r>
          </a:p>
          <a:p>
            <a:pPr lvl="1"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 err="1"/>
              <a:t>Giroldi</a:t>
            </a:r>
            <a:r>
              <a:rPr lang="es-AR" sz="1600" dirty="0"/>
              <a:t> (1995)</a:t>
            </a:r>
          </a:p>
          <a:p>
            <a:pPr lvl="1"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 err="1"/>
              <a:t>Ekmekjian</a:t>
            </a:r>
            <a:r>
              <a:rPr lang="es-AR" sz="1600" dirty="0"/>
              <a:t> (1992)</a:t>
            </a:r>
          </a:p>
          <a:p>
            <a:pPr marL="0" indent="0">
              <a:lnSpc>
                <a:spcPct val="90000"/>
              </a:lnSpc>
              <a:buNone/>
            </a:pPr>
            <a:endParaRPr lang="es-AR" sz="1100" b="1" i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88BCBD4-A423-4B77-A000-678E01152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211457"/>
            <a:ext cx="2808312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31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B83971-281E-4714-9E43-EC7F91E1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2"/>
            <a:ext cx="5136536" cy="574124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s-AR" sz="1400" b="1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es-AR" sz="1600" b="1" dirty="0"/>
              <a:t>Fuentes consultadas</a:t>
            </a:r>
          </a:p>
          <a:p>
            <a:pPr algn="just">
              <a:lnSpc>
                <a:spcPct val="90000"/>
              </a:lnSpc>
            </a:pPr>
            <a:r>
              <a:rPr lang="es-AR" sz="1600" dirty="0">
                <a:hlinkClick r:id="rId2"/>
              </a:rPr>
              <a:t>http://www.corteidh.or.cr/index.cfm</a:t>
            </a:r>
            <a:endParaRPr lang="es-AR" sz="1600" dirty="0"/>
          </a:p>
          <a:p>
            <a:pPr algn="just">
              <a:lnSpc>
                <a:spcPct val="90000"/>
              </a:lnSpc>
            </a:pPr>
            <a:r>
              <a:rPr lang="es-AR" sz="1600" dirty="0">
                <a:hlinkClick r:id="rId3"/>
              </a:rPr>
              <a:t>http://www.oas.org/es/</a:t>
            </a:r>
            <a:endParaRPr lang="es-AR" sz="1600" dirty="0"/>
          </a:p>
          <a:p>
            <a:pPr algn="just">
              <a:lnSpc>
                <a:spcPct val="90000"/>
              </a:lnSpc>
            </a:pPr>
            <a:r>
              <a:rPr lang="es-AR" sz="1600" dirty="0">
                <a:hlinkClick r:id="rId4"/>
              </a:rPr>
              <a:t>http://www.oas.org/es/cidh/docs/folleto/CIDHFolleto_esp.pdf</a:t>
            </a:r>
            <a:endParaRPr lang="es-AR" sz="1600" dirty="0"/>
          </a:p>
          <a:p>
            <a:pPr algn="just">
              <a:lnSpc>
                <a:spcPct val="90000"/>
              </a:lnSpc>
            </a:pPr>
            <a:r>
              <a:rPr lang="es-AR" sz="1600" dirty="0"/>
              <a:t>MANILI, Pablo Luis, </a:t>
            </a:r>
            <a:r>
              <a:rPr lang="es-AR" sz="1600" i="1" dirty="0"/>
              <a:t>Manual de Derechos Humanos</a:t>
            </a:r>
            <a:r>
              <a:rPr lang="es-AR" sz="1600" dirty="0"/>
              <a:t>, Ciudad Autónoma de Buenos Aires, La Ley, 2017.</a:t>
            </a:r>
          </a:p>
          <a:p>
            <a:pPr algn="just">
              <a:lnSpc>
                <a:spcPct val="90000"/>
              </a:lnSpc>
            </a:pPr>
            <a:r>
              <a:rPr lang="es-AR" sz="1600" dirty="0"/>
              <a:t>CLÉRICO, Laura; CÁPALDO, Griselda y SIECKMANN, Jan, </a:t>
            </a:r>
            <a:r>
              <a:rPr lang="es-AR" sz="1600" i="1" dirty="0"/>
              <a:t>Internalización del Derecho Constitucional, Constitucionalización del Derecho Internacional</a:t>
            </a:r>
            <a:r>
              <a:rPr lang="es-AR" sz="1600" dirty="0"/>
              <a:t>, Buenos Aires, Eudeba, 2012.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F080E6E-9B9B-4E75-8C51-0ED047375B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3" y="211457"/>
            <a:ext cx="2736304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1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ectangle 7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3031F5FF-188E-4146-ADAC-767E63A1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640080"/>
            <a:ext cx="2322320" cy="56132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Índice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3B2DB06B-DBBD-411F-B6E9-E63DC5F19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24863" y="640082"/>
            <a:ext cx="5136536" cy="248488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Antecedentes </a:t>
            </a:r>
            <a:r>
              <a:rPr lang="en-US" sz="1700" dirty="0" err="1"/>
              <a:t>históricos</a:t>
            </a:r>
            <a:endParaRPr lang="en-US" sz="1700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Estructura</a:t>
            </a:r>
            <a:r>
              <a:rPr lang="en-US" sz="1700" dirty="0"/>
              <a:t> del Sistema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Instrumentos</a:t>
            </a:r>
            <a:r>
              <a:rPr lang="en-US" sz="1700" dirty="0"/>
              <a:t> de </a:t>
            </a:r>
            <a:r>
              <a:rPr lang="en-US" sz="1700" dirty="0" err="1"/>
              <a:t>protección</a:t>
            </a:r>
            <a:endParaRPr lang="en-US" sz="1700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Comisión</a:t>
            </a:r>
            <a:r>
              <a:rPr lang="en-US" sz="1700" dirty="0"/>
              <a:t> Interamericana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Corte Interamericana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Jurisprudencia</a:t>
            </a:r>
            <a:r>
              <a:rPr lang="en-US" sz="1700" dirty="0"/>
              <a:t>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432D329-6544-4067-A42B-5773D7800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216" y="5754588"/>
            <a:ext cx="2433215" cy="49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5280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DE26DEC-2ACA-40F9-B45A-951B2499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640080"/>
            <a:ext cx="2322320" cy="5613236"/>
          </a:xfrm>
        </p:spPr>
        <p:txBody>
          <a:bodyPr anchor="ctr">
            <a:normAutofit/>
          </a:bodyPr>
          <a:lstStyle/>
          <a:p>
            <a:r>
              <a:rPr lang="es-AR" b="1">
                <a:solidFill>
                  <a:srgbClr val="FFFFFF"/>
                </a:solidFill>
              </a:rPr>
              <a:t>Orígenes del SIDH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F87824-9D4D-4BF9-93E8-EE212C3C8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1"/>
            <a:ext cx="5136536" cy="5149211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s-AR" sz="1600" b="1" dirty="0"/>
              <a:t>Organización de los Estados Americanos</a:t>
            </a:r>
            <a:r>
              <a:rPr lang="es-AR" sz="1600" dirty="0"/>
              <a:t> </a:t>
            </a:r>
          </a:p>
          <a:p>
            <a:pPr>
              <a:lnSpc>
                <a:spcPct val="90000"/>
              </a:lnSpc>
            </a:pPr>
            <a:r>
              <a:rPr lang="es-AR" sz="1600" dirty="0"/>
              <a:t>Primera Conferencia Internacional Americana, celebrada en Washington, D.C., de octubre de 1889 a abril de 1890.</a:t>
            </a:r>
          </a:p>
          <a:p>
            <a:pPr>
              <a:lnSpc>
                <a:spcPct val="90000"/>
              </a:lnSpc>
            </a:pPr>
            <a:r>
              <a:rPr lang="es-AR" sz="1600" dirty="0"/>
              <a:t>Carta de la OEA de 1948, Bogotá</a:t>
            </a:r>
          </a:p>
          <a:p>
            <a:pPr>
              <a:lnSpc>
                <a:spcPct val="90000"/>
              </a:lnSpc>
            </a:pPr>
            <a:r>
              <a:rPr lang="es-AR" sz="1600" dirty="0"/>
              <a:t>Pilares sobre los que trabaja:</a:t>
            </a:r>
          </a:p>
          <a:p>
            <a:pPr lvl="1">
              <a:lnSpc>
                <a:spcPct val="90000"/>
              </a:lnSpc>
            </a:pPr>
            <a:r>
              <a:rPr lang="es-AR" sz="1600" dirty="0"/>
              <a:t>La democracia</a:t>
            </a:r>
          </a:p>
          <a:p>
            <a:pPr lvl="1">
              <a:lnSpc>
                <a:spcPct val="90000"/>
              </a:lnSpc>
            </a:pPr>
            <a:r>
              <a:rPr lang="es-AR" sz="1600" dirty="0"/>
              <a:t>Los derechos humanos</a:t>
            </a:r>
          </a:p>
          <a:p>
            <a:pPr lvl="1">
              <a:lnSpc>
                <a:spcPct val="90000"/>
              </a:lnSpc>
            </a:pPr>
            <a:r>
              <a:rPr lang="es-AR" sz="1600" dirty="0"/>
              <a:t>La seguridad</a:t>
            </a:r>
          </a:p>
          <a:p>
            <a:pPr lvl="1">
              <a:lnSpc>
                <a:spcPct val="90000"/>
              </a:lnSpc>
            </a:pPr>
            <a:r>
              <a:rPr lang="es-AR" sz="1600" dirty="0"/>
              <a:t>El desarrollo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1D0B37A-95FE-4A83-A679-699B1480A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5789293"/>
            <a:ext cx="348783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809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ítulo 19">
            <a:extLst>
              <a:ext uri="{FF2B5EF4-FFF2-40B4-BE49-F238E27FC236}">
                <a16:creationId xmlns:a16="http://schemas.microsoft.com/office/drawing/2014/main" id="{03C3C2FE-B0ED-441F-B50D-80988CA04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963877"/>
            <a:ext cx="2620771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b="1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Estructura del SIDH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ubtítulo 20">
            <a:extLst>
              <a:ext uri="{FF2B5EF4-FFF2-40B4-BE49-F238E27FC236}">
                <a16:creationId xmlns:a16="http://schemas.microsoft.com/office/drawing/2014/main" id="{2BF8846B-1C8F-4DEE-BD5C-E80AD1031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2023" y="692696"/>
            <a:ext cx="4783327" cy="52014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b="1" dirty="0">
              <a:solidFill>
                <a:schemeClr val="tx1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b="1" dirty="0">
              <a:solidFill>
                <a:schemeClr val="tx1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b="1" dirty="0" err="1">
                <a:solidFill>
                  <a:schemeClr val="tx1"/>
                </a:solidFill>
              </a:rPr>
              <a:t>Órganos</a:t>
            </a:r>
            <a:endParaRPr lang="en-US" sz="1300" b="1" dirty="0">
              <a:solidFill>
                <a:schemeClr val="tx1"/>
              </a:solidFill>
            </a:endParaRPr>
          </a:p>
          <a:p>
            <a:pPr marL="4572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CIDH </a:t>
            </a:r>
          </a:p>
          <a:p>
            <a:pPr marL="4572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chemeClr val="tx1"/>
                </a:solidFill>
              </a:rPr>
              <a:t>Corte IDH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b="1" dirty="0">
              <a:solidFill>
                <a:schemeClr val="tx1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b="1" dirty="0">
              <a:solidFill>
                <a:schemeClr val="tx1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b="1" dirty="0" err="1">
                <a:solidFill>
                  <a:schemeClr val="tx1"/>
                </a:solidFill>
              </a:rPr>
              <a:t>Instrumentos</a:t>
            </a:r>
            <a:endParaRPr lang="en-US" sz="1300" b="1" dirty="0">
              <a:solidFill>
                <a:schemeClr val="tx1"/>
              </a:solidFill>
            </a:endParaRPr>
          </a:p>
          <a:p>
            <a:pPr marL="3429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chemeClr val="tx1"/>
                </a:solidFill>
              </a:rPr>
              <a:t>Declaración</a:t>
            </a:r>
            <a:r>
              <a:rPr lang="en-US" sz="1300" dirty="0">
                <a:solidFill>
                  <a:schemeClr val="tx1"/>
                </a:solidFill>
              </a:rPr>
              <a:t> Americana de los Derechos y </a:t>
            </a:r>
            <a:r>
              <a:rPr lang="en-US" sz="1300" dirty="0" err="1">
                <a:solidFill>
                  <a:schemeClr val="tx1"/>
                </a:solidFill>
              </a:rPr>
              <a:t>Deberes</a:t>
            </a:r>
            <a:r>
              <a:rPr lang="en-US" sz="1300" dirty="0">
                <a:solidFill>
                  <a:schemeClr val="tx1"/>
                </a:solidFill>
              </a:rPr>
              <a:t> del Hombre (1948)</a:t>
            </a:r>
          </a:p>
          <a:p>
            <a:pPr marL="3429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Convención Americana </a:t>
            </a:r>
            <a:r>
              <a:rPr lang="en-US" sz="1300" dirty="0" err="1">
                <a:solidFill>
                  <a:schemeClr val="tx1"/>
                </a:solidFill>
              </a:rPr>
              <a:t>sobre</a:t>
            </a:r>
            <a:r>
              <a:rPr lang="en-US" sz="1300" dirty="0">
                <a:solidFill>
                  <a:schemeClr val="tx1"/>
                </a:solidFill>
              </a:rPr>
              <a:t> Derechos Humanos (1969)</a:t>
            </a:r>
          </a:p>
          <a:p>
            <a:pPr marL="3429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Convención Interamericana para </a:t>
            </a:r>
            <a:r>
              <a:rPr lang="en-US" sz="1300" dirty="0" err="1">
                <a:solidFill>
                  <a:schemeClr val="tx1"/>
                </a:solidFill>
              </a:rPr>
              <a:t>Prevenir</a:t>
            </a:r>
            <a:r>
              <a:rPr lang="en-US" sz="1300" dirty="0">
                <a:solidFill>
                  <a:schemeClr val="tx1"/>
                </a:solidFill>
              </a:rPr>
              <a:t> y </a:t>
            </a:r>
            <a:r>
              <a:rPr lang="en-US" sz="1300" dirty="0" err="1">
                <a:solidFill>
                  <a:schemeClr val="tx1"/>
                </a:solidFill>
              </a:rPr>
              <a:t>Sancionar</a:t>
            </a:r>
            <a:r>
              <a:rPr lang="en-US" sz="1300" dirty="0">
                <a:solidFill>
                  <a:schemeClr val="tx1"/>
                </a:solidFill>
              </a:rPr>
              <a:t> la </a:t>
            </a:r>
            <a:r>
              <a:rPr lang="en-US" sz="1300" dirty="0" err="1">
                <a:solidFill>
                  <a:schemeClr val="tx1"/>
                </a:solidFill>
              </a:rPr>
              <a:t>Tortura</a:t>
            </a:r>
            <a:r>
              <a:rPr lang="en-US" sz="1300" dirty="0">
                <a:solidFill>
                  <a:schemeClr val="tx1"/>
                </a:solidFill>
              </a:rPr>
              <a:t> (1985)</a:t>
            </a:r>
          </a:p>
          <a:p>
            <a:pPr marL="3429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chemeClr val="tx1"/>
                </a:solidFill>
              </a:rPr>
              <a:t>Protocolo</a:t>
            </a:r>
            <a:r>
              <a:rPr lang="en-US" sz="1300" dirty="0">
                <a:solidFill>
                  <a:schemeClr val="tx1"/>
                </a:solidFill>
              </a:rPr>
              <a:t> </a:t>
            </a:r>
            <a:r>
              <a:rPr lang="en-US" sz="1300" dirty="0" err="1">
                <a:solidFill>
                  <a:schemeClr val="tx1"/>
                </a:solidFill>
              </a:rPr>
              <a:t>Adicional</a:t>
            </a:r>
            <a:r>
              <a:rPr lang="en-US" sz="1300" dirty="0">
                <a:solidFill>
                  <a:schemeClr val="tx1"/>
                </a:solidFill>
              </a:rPr>
              <a:t> a la CADH </a:t>
            </a:r>
            <a:r>
              <a:rPr lang="en-US" sz="1300" dirty="0" err="1">
                <a:solidFill>
                  <a:schemeClr val="tx1"/>
                </a:solidFill>
              </a:rPr>
              <a:t>en</a:t>
            </a:r>
            <a:r>
              <a:rPr lang="en-US" sz="1300" dirty="0">
                <a:solidFill>
                  <a:schemeClr val="tx1"/>
                </a:solidFill>
              </a:rPr>
              <a:t> </a:t>
            </a:r>
            <a:r>
              <a:rPr lang="en-US" sz="1300" dirty="0" err="1">
                <a:solidFill>
                  <a:schemeClr val="tx1"/>
                </a:solidFill>
              </a:rPr>
              <a:t>materia</a:t>
            </a:r>
            <a:r>
              <a:rPr lang="en-US" sz="1300" dirty="0">
                <a:solidFill>
                  <a:schemeClr val="tx1"/>
                </a:solidFill>
              </a:rPr>
              <a:t> de DESC, “</a:t>
            </a:r>
            <a:r>
              <a:rPr lang="en-US" sz="1300" dirty="0" err="1">
                <a:solidFill>
                  <a:schemeClr val="tx1"/>
                </a:solidFill>
              </a:rPr>
              <a:t>Protocolo</a:t>
            </a:r>
            <a:r>
              <a:rPr lang="en-US" sz="1300" dirty="0">
                <a:solidFill>
                  <a:schemeClr val="tx1"/>
                </a:solidFill>
              </a:rPr>
              <a:t> de San Salvador” (1988)</a:t>
            </a:r>
          </a:p>
          <a:p>
            <a:pPr marL="3429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 err="1">
                <a:solidFill>
                  <a:schemeClr val="tx1"/>
                </a:solidFill>
              </a:rPr>
              <a:t>Protocolo</a:t>
            </a:r>
            <a:r>
              <a:rPr lang="en-US" sz="1300" dirty="0">
                <a:solidFill>
                  <a:schemeClr val="tx1"/>
                </a:solidFill>
              </a:rPr>
              <a:t> </a:t>
            </a:r>
            <a:r>
              <a:rPr lang="en-US" sz="1300" dirty="0" err="1">
                <a:solidFill>
                  <a:schemeClr val="tx1"/>
                </a:solidFill>
              </a:rPr>
              <a:t>Adicional</a:t>
            </a:r>
            <a:r>
              <a:rPr lang="en-US" sz="1300" dirty="0">
                <a:solidFill>
                  <a:schemeClr val="tx1"/>
                </a:solidFill>
              </a:rPr>
              <a:t> a la CADH </a:t>
            </a:r>
            <a:r>
              <a:rPr lang="en-US" sz="1300" dirty="0" err="1">
                <a:solidFill>
                  <a:schemeClr val="tx1"/>
                </a:solidFill>
              </a:rPr>
              <a:t>relativo</a:t>
            </a:r>
            <a:r>
              <a:rPr lang="en-US" sz="1300" dirty="0">
                <a:solidFill>
                  <a:schemeClr val="tx1"/>
                </a:solidFill>
              </a:rPr>
              <a:t> a la </a:t>
            </a:r>
            <a:r>
              <a:rPr lang="en-US" sz="1300" dirty="0" err="1">
                <a:solidFill>
                  <a:schemeClr val="tx1"/>
                </a:solidFill>
              </a:rPr>
              <a:t>Abolición</a:t>
            </a:r>
            <a:r>
              <a:rPr lang="en-US" sz="1300" dirty="0">
                <a:solidFill>
                  <a:schemeClr val="tx1"/>
                </a:solidFill>
              </a:rPr>
              <a:t> de la Pena de </a:t>
            </a:r>
            <a:r>
              <a:rPr lang="en-US" sz="1300" dirty="0" err="1">
                <a:solidFill>
                  <a:schemeClr val="tx1"/>
                </a:solidFill>
              </a:rPr>
              <a:t>Muerte</a:t>
            </a:r>
            <a:r>
              <a:rPr lang="en-US" sz="1300" dirty="0">
                <a:solidFill>
                  <a:schemeClr val="tx1"/>
                </a:solidFill>
              </a:rPr>
              <a:t> (1990)</a:t>
            </a:r>
          </a:p>
          <a:p>
            <a:pPr marL="3429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Convención Interamericana para </a:t>
            </a:r>
            <a:r>
              <a:rPr lang="en-US" sz="1300" dirty="0" err="1">
                <a:solidFill>
                  <a:schemeClr val="tx1"/>
                </a:solidFill>
              </a:rPr>
              <a:t>Prevenir</a:t>
            </a:r>
            <a:r>
              <a:rPr lang="en-US" sz="1300" dirty="0">
                <a:solidFill>
                  <a:schemeClr val="tx1"/>
                </a:solidFill>
              </a:rPr>
              <a:t>, </a:t>
            </a:r>
            <a:r>
              <a:rPr lang="en-US" sz="1300" dirty="0" err="1">
                <a:solidFill>
                  <a:schemeClr val="tx1"/>
                </a:solidFill>
              </a:rPr>
              <a:t>Sancionar</a:t>
            </a:r>
            <a:r>
              <a:rPr lang="en-US" sz="1300" dirty="0">
                <a:solidFill>
                  <a:schemeClr val="tx1"/>
                </a:solidFill>
              </a:rPr>
              <a:t> y </a:t>
            </a:r>
            <a:r>
              <a:rPr lang="en-US" sz="1300" dirty="0" err="1">
                <a:solidFill>
                  <a:schemeClr val="tx1"/>
                </a:solidFill>
              </a:rPr>
              <a:t>Erradicar</a:t>
            </a:r>
            <a:r>
              <a:rPr lang="en-US" sz="1300" dirty="0">
                <a:solidFill>
                  <a:schemeClr val="tx1"/>
                </a:solidFill>
              </a:rPr>
              <a:t> la </a:t>
            </a:r>
            <a:r>
              <a:rPr lang="en-US" sz="1300" dirty="0" err="1">
                <a:solidFill>
                  <a:schemeClr val="tx1"/>
                </a:solidFill>
              </a:rPr>
              <a:t>Violencia</a:t>
            </a:r>
            <a:r>
              <a:rPr lang="en-US" sz="1300" dirty="0">
                <a:solidFill>
                  <a:schemeClr val="tx1"/>
                </a:solidFill>
              </a:rPr>
              <a:t> contra la </a:t>
            </a:r>
            <a:r>
              <a:rPr lang="en-US" sz="1300" dirty="0" err="1">
                <a:solidFill>
                  <a:schemeClr val="tx1"/>
                </a:solidFill>
              </a:rPr>
              <a:t>Mujer</a:t>
            </a:r>
            <a:r>
              <a:rPr lang="en-US" sz="1300" dirty="0">
                <a:solidFill>
                  <a:schemeClr val="tx1"/>
                </a:solidFill>
              </a:rPr>
              <a:t>, “Convención de </a:t>
            </a:r>
            <a:r>
              <a:rPr lang="en-US" sz="1300" dirty="0" err="1">
                <a:solidFill>
                  <a:schemeClr val="tx1"/>
                </a:solidFill>
              </a:rPr>
              <a:t>Belém</a:t>
            </a:r>
            <a:r>
              <a:rPr lang="en-US" sz="1300" dirty="0">
                <a:solidFill>
                  <a:schemeClr val="tx1"/>
                </a:solidFill>
              </a:rPr>
              <a:t> do Pará” (1994) </a:t>
            </a:r>
          </a:p>
          <a:p>
            <a:pPr marL="3429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Convención Interamericana </a:t>
            </a:r>
            <a:r>
              <a:rPr lang="en-US" sz="1300" dirty="0" err="1">
                <a:solidFill>
                  <a:schemeClr val="tx1"/>
                </a:solidFill>
              </a:rPr>
              <a:t>sobre</a:t>
            </a:r>
            <a:r>
              <a:rPr lang="en-US" sz="1300" dirty="0">
                <a:solidFill>
                  <a:schemeClr val="tx1"/>
                </a:solidFill>
              </a:rPr>
              <a:t> </a:t>
            </a:r>
            <a:r>
              <a:rPr lang="en-US" sz="1300" dirty="0" err="1">
                <a:solidFill>
                  <a:schemeClr val="tx1"/>
                </a:solidFill>
              </a:rPr>
              <a:t>Desaparición</a:t>
            </a:r>
            <a:r>
              <a:rPr lang="en-US" sz="1300" dirty="0">
                <a:solidFill>
                  <a:schemeClr val="tx1"/>
                </a:solidFill>
              </a:rPr>
              <a:t> </a:t>
            </a:r>
            <a:r>
              <a:rPr lang="en-US" sz="1300" dirty="0" err="1">
                <a:solidFill>
                  <a:schemeClr val="tx1"/>
                </a:solidFill>
              </a:rPr>
              <a:t>Forzada</a:t>
            </a:r>
            <a:r>
              <a:rPr lang="en-US" sz="1300" dirty="0">
                <a:solidFill>
                  <a:schemeClr val="tx1"/>
                </a:solidFill>
              </a:rPr>
              <a:t> de Personas (1994)</a:t>
            </a:r>
          </a:p>
          <a:p>
            <a:pPr marL="3429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Convención Interamericana para la </a:t>
            </a:r>
            <a:r>
              <a:rPr lang="en-US" sz="1300" dirty="0" err="1">
                <a:solidFill>
                  <a:schemeClr val="tx1"/>
                </a:solidFill>
              </a:rPr>
              <a:t>eliminación</a:t>
            </a:r>
            <a:r>
              <a:rPr lang="en-US" sz="1300" dirty="0">
                <a:solidFill>
                  <a:schemeClr val="tx1"/>
                </a:solidFill>
              </a:rPr>
              <a:t> de </a:t>
            </a:r>
            <a:r>
              <a:rPr lang="en-US" sz="1300" dirty="0" err="1">
                <a:solidFill>
                  <a:schemeClr val="tx1"/>
                </a:solidFill>
              </a:rPr>
              <a:t>todas</a:t>
            </a:r>
            <a:r>
              <a:rPr lang="en-US" sz="1300" dirty="0">
                <a:solidFill>
                  <a:schemeClr val="tx1"/>
                </a:solidFill>
              </a:rPr>
              <a:t> las </a:t>
            </a:r>
            <a:r>
              <a:rPr lang="en-US" sz="1300" dirty="0" err="1">
                <a:solidFill>
                  <a:schemeClr val="tx1"/>
                </a:solidFill>
              </a:rPr>
              <a:t>formas</a:t>
            </a:r>
            <a:r>
              <a:rPr lang="en-US" sz="1300" dirty="0">
                <a:solidFill>
                  <a:schemeClr val="tx1"/>
                </a:solidFill>
              </a:rPr>
              <a:t> de </a:t>
            </a:r>
            <a:r>
              <a:rPr lang="en-US" sz="1300" dirty="0" err="1">
                <a:solidFill>
                  <a:schemeClr val="tx1"/>
                </a:solidFill>
              </a:rPr>
              <a:t>discriminación</a:t>
            </a:r>
            <a:r>
              <a:rPr lang="en-US" sz="1300" dirty="0">
                <a:solidFill>
                  <a:schemeClr val="tx1"/>
                </a:solidFill>
              </a:rPr>
              <a:t> contra las personas con </a:t>
            </a:r>
            <a:r>
              <a:rPr lang="en-US" sz="1300" dirty="0" err="1">
                <a:solidFill>
                  <a:schemeClr val="tx1"/>
                </a:solidFill>
              </a:rPr>
              <a:t>discapacidad</a:t>
            </a:r>
            <a:r>
              <a:rPr lang="en-US" sz="1300" dirty="0">
                <a:solidFill>
                  <a:schemeClr val="tx1"/>
                </a:solidFill>
              </a:rPr>
              <a:t> (1999)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tx1"/>
              </a:solidFill>
            </a:endParaRPr>
          </a:p>
          <a:p>
            <a:pPr marL="4572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tx1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tx1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tx1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47DAA6F-F54E-479A-8947-465EE2AA4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434" y="344658"/>
            <a:ext cx="2233293" cy="61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18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8E023-AA87-4D93-875B-E7469B944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1109007"/>
            <a:ext cx="8280920" cy="841375"/>
          </a:xfrm>
        </p:spPr>
        <p:txBody>
          <a:bodyPr>
            <a:noAutofit/>
          </a:bodyPr>
          <a:lstStyle/>
          <a:p>
            <a:r>
              <a:rPr lang="es-AR" sz="3200" b="1">
                <a:solidFill>
                  <a:schemeClr val="accent1"/>
                </a:solidFill>
              </a:rPr>
              <a:t>Comisión Interamericana de Derechos Humanos</a:t>
            </a:r>
            <a:endParaRPr lang="es-AR" sz="3200" b="1" dirty="0">
              <a:solidFill>
                <a:schemeClr val="accent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CE20DD-293B-4AAB-812E-F14510584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1950382"/>
            <a:ext cx="8136904" cy="4774398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600" dirty="0">
                <a:solidFill>
                  <a:schemeClr val="tx1"/>
                </a:solidFill>
              </a:rPr>
              <a:t>Creada por la OEA en 1959, sede en Washington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600" dirty="0">
                <a:solidFill>
                  <a:schemeClr val="tx1"/>
                </a:solidFill>
              </a:rPr>
              <a:t>Inició sus funciones en 1960 (se aprobó su Estatuto y se eligieron sus primeros miembros)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AR" sz="2900" dirty="0">
                <a:solidFill>
                  <a:schemeClr val="tx1"/>
                </a:solidFill>
              </a:rPr>
              <a:t>Funciones</a:t>
            </a:r>
          </a:p>
          <a:p>
            <a:pPr marL="914400" lvl="1" indent="-457200" algn="just">
              <a:buFontTx/>
              <a:buChar char="-"/>
            </a:pPr>
            <a:r>
              <a:rPr lang="es-AR" b="1" dirty="0">
                <a:solidFill>
                  <a:schemeClr val="tx1"/>
                </a:solidFill>
              </a:rPr>
              <a:t>Política</a:t>
            </a:r>
            <a:r>
              <a:rPr lang="es-AR" dirty="0">
                <a:solidFill>
                  <a:schemeClr val="tx1"/>
                </a:solidFill>
              </a:rPr>
              <a:t>:</a:t>
            </a:r>
          </a:p>
          <a:p>
            <a:pPr marL="1371600" lvl="2" indent="-457200" algn="just">
              <a:buFontTx/>
              <a:buChar char="-"/>
            </a:pPr>
            <a:r>
              <a:rPr lang="es-AR" dirty="0">
                <a:solidFill>
                  <a:schemeClr val="tx1"/>
                </a:solidFill>
              </a:rPr>
              <a:t>Visitas </a:t>
            </a:r>
            <a:r>
              <a:rPr lang="es-AR" i="1" dirty="0">
                <a:solidFill>
                  <a:schemeClr val="tx1"/>
                </a:solidFill>
              </a:rPr>
              <a:t>in loco </a:t>
            </a:r>
            <a:r>
              <a:rPr lang="es-AR" dirty="0">
                <a:solidFill>
                  <a:schemeClr val="tx1"/>
                </a:solidFill>
              </a:rPr>
              <a:t>(art. 18 inc. g del Estatuto y art. 39 Reglamento)</a:t>
            </a:r>
            <a:endParaRPr lang="es-AR" i="1" dirty="0">
              <a:solidFill>
                <a:schemeClr val="tx1"/>
              </a:solidFill>
            </a:endParaRPr>
          </a:p>
          <a:p>
            <a:pPr marL="1371600" lvl="2" indent="-457200" algn="just">
              <a:buFontTx/>
              <a:buChar char="-"/>
            </a:pPr>
            <a:r>
              <a:rPr lang="es-AR" dirty="0">
                <a:solidFill>
                  <a:schemeClr val="tx1"/>
                </a:solidFill>
              </a:rPr>
              <a:t>Prepara informes acerca de la situación de los DDHH en los Estados miembros</a:t>
            </a:r>
          </a:p>
          <a:p>
            <a:pPr marL="1371600" lvl="2" indent="-457200" algn="just">
              <a:buFontTx/>
              <a:buChar char="-"/>
            </a:pPr>
            <a:r>
              <a:rPr lang="es-AR" dirty="0">
                <a:solidFill>
                  <a:schemeClr val="tx1"/>
                </a:solidFill>
              </a:rPr>
              <a:t>Prepara informes temáticos</a:t>
            </a:r>
          </a:p>
          <a:p>
            <a:pPr marL="914400" lvl="1" indent="-457200" algn="just">
              <a:buFontTx/>
              <a:buChar char="-"/>
            </a:pPr>
            <a:r>
              <a:rPr lang="es-AR" b="1" dirty="0" err="1">
                <a:solidFill>
                  <a:schemeClr val="tx1"/>
                </a:solidFill>
              </a:rPr>
              <a:t>Cuasi-judicial</a:t>
            </a:r>
            <a:r>
              <a:rPr lang="es-AR" dirty="0">
                <a:solidFill>
                  <a:schemeClr val="tx1"/>
                </a:solidFill>
              </a:rPr>
              <a:t>:</a:t>
            </a:r>
          </a:p>
          <a:p>
            <a:pPr marL="1371600" lvl="2" indent="-457200" algn="just">
              <a:buFontTx/>
              <a:buChar char="-"/>
            </a:pPr>
            <a:r>
              <a:rPr lang="es-AR" dirty="0">
                <a:solidFill>
                  <a:schemeClr val="tx1"/>
                </a:solidFill>
              </a:rPr>
              <a:t>Recibe, analiza e investiga denuncias individuales sobre violaciones a los derechos humanos (art. 44 CADH)</a:t>
            </a:r>
          </a:p>
          <a:p>
            <a:pPr marL="1371600" lvl="2" indent="-457200" algn="just">
              <a:buFontTx/>
              <a:buChar char="-"/>
            </a:pPr>
            <a:r>
              <a:rPr lang="es-AR" dirty="0">
                <a:solidFill>
                  <a:schemeClr val="tx1"/>
                </a:solidFill>
              </a:rPr>
              <a:t>Adopta medidas cautelares (art. 25 Reglamento CIDH)</a:t>
            </a:r>
          </a:p>
          <a:p>
            <a:pPr marL="1371600" lvl="2" indent="-457200" algn="just">
              <a:buFontTx/>
              <a:buChar char="-"/>
            </a:pPr>
            <a:r>
              <a:rPr lang="es-AR" dirty="0">
                <a:solidFill>
                  <a:schemeClr val="tx1"/>
                </a:solidFill>
              </a:rPr>
              <a:t>Solicita medidas provisionales a la Corte IDH</a:t>
            </a:r>
          </a:p>
          <a:p>
            <a:pPr marL="1371600" lvl="2" indent="-457200" algn="just">
              <a:buFontTx/>
              <a:buChar char="-"/>
            </a:pPr>
            <a:r>
              <a:rPr lang="es-AR" dirty="0">
                <a:solidFill>
                  <a:schemeClr val="tx1"/>
                </a:solidFill>
              </a:rPr>
              <a:t>Emite recomendaciones</a:t>
            </a:r>
          </a:p>
          <a:p>
            <a:pPr lvl="2" algn="just"/>
            <a:endParaRPr lang="es-AR" dirty="0">
              <a:solidFill>
                <a:schemeClr val="tx1"/>
              </a:solidFill>
            </a:endParaRPr>
          </a:p>
          <a:p>
            <a:pPr marL="914400" lvl="1" indent="-457200" algn="just">
              <a:buFontTx/>
              <a:buChar char="-"/>
            </a:pPr>
            <a:endParaRPr lang="es-AR" dirty="0">
              <a:solidFill>
                <a:schemeClr val="tx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63D298B-4453-4D72-BBB6-73E83E462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93" y="195486"/>
            <a:ext cx="2887956" cy="64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1475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D74383-7FBF-432B-A5DA-0DEF5F93C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640080"/>
            <a:ext cx="2322320" cy="5613236"/>
          </a:xfrm>
        </p:spPr>
        <p:txBody>
          <a:bodyPr anchor="ctr">
            <a:normAutofit/>
          </a:bodyPr>
          <a:lstStyle/>
          <a:p>
            <a:r>
              <a:rPr lang="es-AR" sz="2400" b="1">
                <a:solidFill>
                  <a:srgbClr val="FFFFFF"/>
                </a:solidFill>
              </a:rPr>
              <a:t>Procedimiento de peticiones ante la CIDH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B83971-281E-4714-9E43-EC7F91E1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476672"/>
            <a:ext cx="5136536" cy="547260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AR" sz="1600" b="1" dirty="0"/>
              <a:t>Legitimación activa: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AR" sz="1600" dirty="0"/>
              <a:t>Personas, grupos de personas u organizaciones que alegan violaciones de los derechos humanos garantizados en la DADDH, CADH y otros tratados interamericanos de derechos humanos. </a:t>
            </a:r>
          </a:p>
          <a:p>
            <a:pPr>
              <a:lnSpc>
                <a:spcPct val="90000"/>
              </a:lnSpc>
            </a:pPr>
            <a:r>
              <a:rPr lang="es-AR" sz="1600" b="1" dirty="0"/>
              <a:t>Legitimación pasiva: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AR" sz="1600" dirty="0"/>
              <a:t>Cualquier Estado miembro de la OEA que se considere ha violado los derechos humanos contenidos en la DADDH, CADH y otros tratados interamericanos de derechos humanos. </a:t>
            </a:r>
          </a:p>
          <a:p>
            <a:pPr>
              <a:lnSpc>
                <a:spcPct val="90000"/>
              </a:lnSpc>
            </a:pPr>
            <a:r>
              <a:rPr lang="es-AR" sz="1600" b="1" dirty="0"/>
              <a:t>El Estado puede ser responsable de violar los derechos humanos por: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Acción (como consecuencia de un hacer o actuar del Estado o sus agentes)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Aquiescencia (como consecuencia del consentimiento tácito del Estado o sus agentes)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Omisión (como resultado que el Estado o sus agentes no actúe/n cuando debía/n hacerlo)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7D31AF3-9120-4D2B-B5B6-0F4B54750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7901"/>
            <a:ext cx="2736304" cy="50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994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B83971-281E-4714-9E43-EC7F91E1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2"/>
            <a:ext cx="5136536" cy="466112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AR" sz="1600" b="1" dirty="0"/>
              <a:t>Competencia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/>
              <a:t>En razón de las personas </a:t>
            </a:r>
            <a:r>
              <a:rPr lang="es-AR" sz="1600" i="1" dirty="0"/>
              <a:t>(</a:t>
            </a:r>
            <a:r>
              <a:rPr lang="es-AR" sz="1600" i="1" dirty="0" err="1"/>
              <a:t>ratione</a:t>
            </a:r>
            <a:r>
              <a:rPr lang="es-AR" sz="1600" i="1" dirty="0"/>
              <a:t> </a:t>
            </a:r>
            <a:r>
              <a:rPr lang="es-AR" sz="1600" i="1" dirty="0" err="1"/>
              <a:t>personae</a:t>
            </a:r>
            <a:r>
              <a:rPr lang="es-AR" sz="1600" i="1" dirty="0"/>
              <a:t>)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/>
              <a:t>En razón de la materia </a:t>
            </a:r>
            <a:r>
              <a:rPr lang="es-AR" sz="1600" i="1" dirty="0"/>
              <a:t>(</a:t>
            </a:r>
            <a:r>
              <a:rPr lang="es-AR" sz="1600" i="1" dirty="0" err="1"/>
              <a:t>ratione</a:t>
            </a:r>
            <a:r>
              <a:rPr lang="es-AR" sz="1600" i="1" dirty="0"/>
              <a:t> </a:t>
            </a:r>
            <a:r>
              <a:rPr lang="es-AR" sz="1600" i="1" dirty="0" err="1"/>
              <a:t>materiae</a:t>
            </a:r>
            <a:r>
              <a:rPr lang="es-AR" sz="1600" i="1" dirty="0"/>
              <a:t>) </a:t>
            </a:r>
            <a:r>
              <a:rPr lang="es-AR" sz="1600" dirty="0"/>
              <a:t>art. 44 CADH y art. 23 Reglamento CIDH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/>
              <a:t>En razón del tiempo </a:t>
            </a:r>
            <a:r>
              <a:rPr lang="es-AR" sz="1600" i="1" dirty="0"/>
              <a:t>(</a:t>
            </a:r>
            <a:r>
              <a:rPr lang="es-AR" sz="1600" i="1" dirty="0" err="1"/>
              <a:t>ratione</a:t>
            </a:r>
            <a:r>
              <a:rPr lang="es-AR" sz="1600" i="1" dirty="0"/>
              <a:t> </a:t>
            </a:r>
            <a:r>
              <a:rPr lang="es-AR" sz="1600" i="1" dirty="0" err="1"/>
              <a:t>temporis</a:t>
            </a:r>
            <a:r>
              <a:rPr lang="es-AR" sz="1600" i="1" dirty="0"/>
              <a:t>)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/>
              <a:t>En razón del territorio </a:t>
            </a:r>
            <a:r>
              <a:rPr lang="es-AR" sz="1600" i="1" dirty="0"/>
              <a:t>(</a:t>
            </a:r>
            <a:r>
              <a:rPr lang="es-AR" sz="1600" i="1" dirty="0" err="1"/>
              <a:t>raione</a:t>
            </a:r>
            <a:r>
              <a:rPr lang="es-AR" sz="1600" i="1" dirty="0"/>
              <a:t> loci) </a:t>
            </a:r>
            <a:r>
              <a:rPr lang="es-AR" sz="1600" dirty="0"/>
              <a:t>art. 1 CADH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s-AR" sz="1600" i="1" dirty="0"/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s-AR" sz="1600" b="1" dirty="0"/>
              <a:t>Requisitos</a:t>
            </a:r>
          </a:p>
          <a:p>
            <a:pPr marL="857250" lvl="2" indent="-457200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/>
              <a:t>Formales (art. 46.1 d CADH)</a:t>
            </a:r>
          </a:p>
          <a:p>
            <a:pPr marL="857250" lvl="2" indent="-457200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/>
              <a:t>Agotamiento de la jurisdicción interna (art. 46.1 a CADH)</a:t>
            </a:r>
          </a:p>
          <a:p>
            <a:pPr marL="1314450" lvl="3" indent="-4572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Excepciones (art. 46.2 CADH y OC 11/90)</a:t>
            </a:r>
          </a:p>
          <a:p>
            <a:pPr marL="857250" lvl="2" indent="-457200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dirty="0"/>
              <a:t>Plazo para presentar la denuncia (art. 46.1 b CADH)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endParaRPr lang="es-AR" sz="12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3341DEF-2453-4389-AB58-698904700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73" y="48452"/>
            <a:ext cx="2736304" cy="62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972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B83971-281E-4714-9E43-EC7F91E12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2"/>
            <a:ext cx="5136536" cy="4661126"/>
          </a:xfrm>
        </p:spPr>
        <p:txBody>
          <a:bodyPr anchor="ctr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s-AR" sz="1600" b="1" dirty="0"/>
              <a:t>Resultados de la petición</a:t>
            </a:r>
          </a:p>
          <a:p>
            <a:pPr marL="0" indent="0">
              <a:lnSpc>
                <a:spcPct val="90000"/>
              </a:lnSpc>
              <a:buNone/>
            </a:pPr>
            <a:endParaRPr lang="es-AR" sz="1600" b="1" dirty="0"/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s-AR" sz="1600" dirty="0"/>
              <a:t>Solución amistosa del asunto con el Estado (arts. 40, 48.1 f y 49 CADH y art. 40 Reglamento CIDH).</a:t>
            </a:r>
          </a:p>
          <a:p>
            <a:pPr marL="0" indent="0">
              <a:lnSpc>
                <a:spcPct val="90000"/>
              </a:lnSpc>
              <a:buNone/>
            </a:pPr>
            <a:endParaRPr lang="es-AR" sz="1600" dirty="0"/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s-AR" sz="1600" dirty="0"/>
              <a:t>Si se determina la responsabilidad del Estado, la CIDH emite informe con recomendaciones: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Suspender los actos violatorios de los derechos humanos.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Investigar y sancionar a las personas que resulten responsables.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Reparar los daños ocasionados.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Introducir cambios al ordenamiento legal, y/o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s-AR" sz="1600" dirty="0"/>
              <a:t>Requerir la adopción de otras medidas o acciones estatales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s-AR" sz="1600" dirty="0"/>
          </a:p>
          <a:p>
            <a:pPr marL="0" lvl="1" indent="0">
              <a:lnSpc>
                <a:spcPct val="90000"/>
              </a:lnSpc>
              <a:buNone/>
            </a:pPr>
            <a:r>
              <a:rPr lang="es-AR" sz="1600" dirty="0"/>
              <a:t>3.    Remitir el caso a la Corte IDH (art. 51.1 CADH y 45 Reglamento CIDH)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FDD2AE4-80D9-44C3-8333-6ED9BE62E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8" y="211457"/>
            <a:ext cx="2915034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19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500" y="-2"/>
            <a:ext cx="3052451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92044EA2-266C-4AA0-8AC8-C15301119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863" y="640082"/>
            <a:ext cx="5136536" cy="574124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s-AR" sz="1300" b="1" dirty="0"/>
          </a:p>
          <a:p>
            <a:pPr marL="0" indent="0">
              <a:lnSpc>
                <a:spcPct val="90000"/>
              </a:lnSpc>
              <a:buNone/>
            </a:pPr>
            <a:r>
              <a:rPr lang="es-AR" sz="1600" b="1" dirty="0"/>
              <a:t>El valor de las informes de la CIDH</a:t>
            </a:r>
          </a:p>
          <a:p>
            <a:pPr marL="0" indent="0">
              <a:lnSpc>
                <a:spcPct val="90000"/>
              </a:lnSpc>
              <a:buNone/>
            </a:pPr>
            <a:endParaRPr lang="es-AR" sz="1600" dirty="0"/>
          </a:p>
          <a:p>
            <a:pPr marL="0" indent="0">
              <a:lnSpc>
                <a:spcPct val="90000"/>
              </a:lnSpc>
              <a:buNone/>
            </a:pPr>
            <a:r>
              <a:rPr lang="es-AR" sz="1600" b="1" dirty="0"/>
              <a:t> Jurisprudencia de la CSJN</a:t>
            </a:r>
          </a:p>
          <a:p>
            <a:pPr marL="0" indent="0">
              <a:lnSpc>
                <a:spcPct val="90000"/>
              </a:lnSpc>
              <a:buNone/>
            </a:pPr>
            <a:endParaRPr lang="es-AR" sz="1600" dirty="0"/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b="1" i="1" dirty="0" err="1"/>
              <a:t>Bramajo</a:t>
            </a:r>
            <a:r>
              <a:rPr lang="es-AR" sz="1600" b="1" i="1" dirty="0"/>
              <a:t> (1996)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i="1" dirty="0"/>
              <a:t>Acosta (1998)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i="1" dirty="0" err="1"/>
              <a:t>Felicetti</a:t>
            </a:r>
            <a:r>
              <a:rPr lang="es-AR" sz="1600" i="1" dirty="0"/>
              <a:t> (2000)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b="1" i="1" dirty="0"/>
              <a:t>Carranza </a:t>
            </a:r>
            <a:r>
              <a:rPr lang="es-AR" sz="1600" b="1" i="1" dirty="0" err="1"/>
              <a:t>Latrubesse</a:t>
            </a:r>
            <a:r>
              <a:rPr lang="es-AR" sz="1600" b="1" i="1" dirty="0"/>
              <a:t> (2013)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b="1" i="1" dirty="0"/>
              <a:t>Arrillaga (2014)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s-AR" sz="1600" b="1" i="1" dirty="0" err="1"/>
              <a:t>Faifman</a:t>
            </a:r>
            <a:r>
              <a:rPr lang="es-AR" sz="1600" b="1" i="1" dirty="0"/>
              <a:t> (2015)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03A2F09-174C-4560-8AFA-AA8768F3C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1" y="211457"/>
            <a:ext cx="2937447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4751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1178</Words>
  <Application>Microsoft Office PowerPoint</Application>
  <PresentationFormat>Presentación en pantalla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Tema de Office</vt:lpstr>
      <vt:lpstr>Sistema Interamericano de Derechos Humanos</vt:lpstr>
      <vt:lpstr>Índice</vt:lpstr>
      <vt:lpstr>Orígenes del SIDH</vt:lpstr>
      <vt:lpstr>Estructura del SIDH</vt:lpstr>
      <vt:lpstr>Comisión Interamericana de Derechos Humanos</vt:lpstr>
      <vt:lpstr>Procedimiento de peticiones ante la CIDH</vt:lpstr>
      <vt:lpstr>Presentación de PowerPoint</vt:lpstr>
      <vt:lpstr>Presentación de PowerPoint</vt:lpstr>
      <vt:lpstr>Presentación de PowerPoint</vt:lpstr>
      <vt:lpstr>Corte Interamericana de Derechos Humanos</vt:lpstr>
      <vt:lpstr>Presentación de PowerPoint</vt:lpstr>
      <vt:lpstr>Sistema de denuncias ante la Corte IDH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Interamericano de Derechos Humanos</dc:title>
  <dc:creator>Rebeca Purita</dc:creator>
  <cp:lastModifiedBy>Rebeca Purita</cp:lastModifiedBy>
  <cp:revision>3</cp:revision>
  <dcterms:created xsi:type="dcterms:W3CDTF">2020-04-04T13:26:46Z</dcterms:created>
  <dcterms:modified xsi:type="dcterms:W3CDTF">2020-04-04T16:46:22Z</dcterms:modified>
</cp:coreProperties>
</file>